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8"/>
  </p:notesMasterIdLst>
  <p:handoutMasterIdLst>
    <p:handoutMasterId r:id="rId19"/>
  </p:handoutMasterIdLst>
  <p:sldIdLst>
    <p:sldId id="256" r:id="rId3"/>
    <p:sldId id="270" r:id="rId4"/>
    <p:sldId id="257" r:id="rId5"/>
    <p:sldId id="271" r:id="rId6"/>
    <p:sldId id="272" r:id="rId7"/>
    <p:sldId id="275" r:id="rId8"/>
    <p:sldId id="267" r:id="rId9"/>
    <p:sldId id="274" r:id="rId10"/>
    <p:sldId id="268" r:id="rId11"/>
    <p:sldId id="269" r:id="rId12"/>
    <p:sldId id="273" r:id="rId13"/>
    <p:sldId id="260" r:id="rId14"/>
    <p:sldId id="261" r:id="rId15"/>
    <p:sldId id="262" r:id="rId16"/>
    <p:sldId id="276"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274" autoAdjust="0"/>
  </p:normalViewPr>
  <p:slideViewPr>
    <p:cSldViewPr>
      <p:cViewPr varScale="1">
        <p:scale>
          <a:sx n="66" d="100"/>
          <a:sy n="66" d="100"/>
        </p:scale>
        <p:origin x="600" y="58"/>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12/17/2013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12/17/2013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12/17/2013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12/17/2013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12/17/2013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12/17/2013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12/17/2013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12/17/2013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12/17/2013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12/17/2013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12/17/2013</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“Repent, Harlequin!” Said the </a:t>
            </a:r>
            <a:r>
              <a:rPr lang="en-US" dirty="0" err="1" smtClean="0"/>
              <a:t>Ticktockman</a:t>
            </a:r>
            <a:endParaRPr lang="en-US" dirty="0"/>
          </a:p>
        </p:txBody>
      </p:sp>
      <p:sp>
        <p:nvSpPr>
          <p:cNvPr id="3" name="Subtitle 2"/>
          <p:cNvSpPr>
            <a:spLocks noGrp="1"/>
          </p:cNvSpPr>
          <p:nvPr>
            <p:ph type="subTitle" idx="1"/>
          </p:nvPr>
        </p:nvSpPr>
        <p:spPr/>
        <p:txBody>
          <a:bodyPr/>
          <a:lstStyle/>
          <a:p>
            <a:r>
              <a:rPr lang="en-US" dirty="0" smtClean="0"/>
              <a:t>By Gabby Thompson and Henry Parson</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Confrontation</a:t>
            </a:r>
            <a:endParaRPr lang="en-US" dirty="0"/>
          </a:p>
        </p:txBody>
      </p:sp>
      <p:sp>
        <p:nvSpPr>
          <p:cNvPr id="6" name="Content Placeholder 5"/>
          <p:cNvSpPr>
            <a:spLocks noGrp="1"/>
          </p:cNvSpPr>
          <p:nvPr>
            <p:ph idx="1"/>
          </p:nvPr>
        </p:nvSpPr>
        <p:spPr/>
        <p:txBody>
          <a:bodyPr/>
          <a:lstStyle/>
          <a:p>
            <a:endParaRPr lang="en-US" dirty="0" smtClean="0"/>
          </a:p>
          <a:p>
            <a:r>
              <a:rPr lang="en-US" dirty="0" smtClean="0"/>
              <a:t>Pg. 409</a:t>
            </a:r>
          </a:p>
          <a:p>
            <a:r>
              <a:rPr lang="en-US" dirty="0" smtClean="0"/>
              <a:t>“I’d rather be dead than live in a dumb world with a bogeyman like you”</a:t>
            </a:r>
            <a:endParaRPr lang="en-US" dirty="0"/>
          </a:p>
          <a:p>
            <a:r>
              <a:rPr lang="en-US" dirty="0" smtClean="0"/>
              <a:t>“That didn’t used to be a felony”</a:t>
            </a:r>
          </a:p>
          <a:p>
            <a:r>
              <a:rPr lang="en-US" dirty="0" smtClean="0"/>
              <a:t>What about the </a:t>
            </a:r>
            <a:r>
              <a:rPr lang="en-US" dirty="0" err="1" smtClean="0"/>
              <a:t>Ticktockman’s</a:t>
            </a:r>
            <a:r>
              <a:rPr lang="en-US" dirty="0" smtClean="0"/>
              <a:t> actions?</a:t>
            </a:r>
          </a:p>
          <a:p>
            <a:pPr lvl="1"/>
            <a:r>
              <a:rPr lang="en-US" dirty="0" smtClean="0"/>
              <a:t>What does he say he’s going to do?</a:t>
            </a:r>
          </a:p>
          <a:p>
            <a:pPr lvl="1"/>
            <a:r>
              <a:rPr lang="en-US" dirty="0" smtClean="0"/>
              <a:t>Does he actually do it?</a:t>
            </a:r>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Alice conform or rebel?</a:t>
            </a:r>
            <a:endParaRPr lang="en-US" dirty="0"/>
          </a:p>
        </p:txBody>
      </p:sp>
      <p:sp>
        <p:nvSpPr>
          <p:cNvPr id="3" name="Content Placeholder 2"/>
          <p:cNvSpPr>
            <a:spLocks noGrp="1"/>
          </p:cNvSpPr>
          <p:nvPr>
            <p:ph idx="1"/>
          </p:nvPr>
        </p:nvSpPr>
        <p:spPr/>
        <p:txBody>
          <a:bodyPr/>
          <a:lstStyle/>
          <a:p>
            <a:pPr lvl="1"/>
            <a:r>
              <a:rPr lang="en-US" dirty="0"/>
              <a:t>P. 409</a:t>
            </a:r>
          </a:p>
          <a:p>
            <a:pPr lvl="2"/>
            <a:r>
              <a:rPr lang="en-US" dirty="0"/>
              <a:t>Betrays the Harlequin</a:t>
            </a:r>
          </a:p>
        </p:txBody>
      </p:sp>
    </p:spTree>
    <p:extLst>
      <p:ext uri="{BB962C8B-B14F-4D97-AF65-F5344CB8AC3E}">
        <p14:creationId xmlns:p14="http://schemas.microsoft.com/office/powerpoint/2010/main" val="3887456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Structure of the text</a:t>
            </a:r>
            <a:endParaRPr lang="en-US" dirty="0"/>
          </a:p>
        </p:txBody>
      </p:sp>
      <p:sp>
        <p:nvSpPr>
          <p:cNvPr id="8" name="Content Placeholder 7"/>
          <p:cNvSpPr>
            <a:spLocks noGrp="1"/>
          </p:cNvSpPr>
          <p:nvPr>
            <p:ph idx="1"/>
          </p:nvPr>
        </p:nvSpPr>
        <p:spPr/>
        <p:txBody>
          <a:bodyPr/>
          <a:lstStyle/>
          <a:p>
            <a:r>
              <a:rPr lang="en-US" dirty="0" smtClean="0"/>
              <a:t>P. 405</a:t>
            </a:r>
          </a:p>
          <a:p>
            <a:pPr lvl="1"/>
            <a:r>
              <a:rPr lang="en-US" dirty="0" smtClean="0"/>
              <a:t>Use of different font styles and sizes </a:t>
            </a:r>
          </a:p>
          <a:p>
            <a:pPr lvl="1"/>
            <a:r>
              <a:rPr lang="en-US" dirty="0" smtClean="0"/>
              <a:t>Descriptions</a:t>
            </a:r>
          </a:p>
          <a:p>
            <a:pPr lvl="1"/>
            <a:r>
              <a:rPr lang="en-US" dirty="0" smtClean="0"/>
              <a:t>Written in a non-time sequential order</a:t>
            </a:r>
          </a:p>
          <a:p>
            <a:pPr lvl="1"/>
            <a:r>
              <a:rPr lang="en-US" dirty="0" smtClean="0"/>
              <a:t>Organized into paragraphs </a:t>
            </a:r>
          </a:p>
          <a:p>
            <a:pPr lvl="1"/>
            <a:r>
              <a:rPr lang="en-US" dirty="0" smtClean="0"/>
              <a:t>Systematic </a:t>
            </a:r>
          </a:p>
          <a:p>
            <a:pPr lvl="1"/>
            <a:endParaRPr lang="en-US"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Thoughts </a:t>
            </a:r>
            <a:endParaRPr lang="en-US" dirty="0"/>
          </a:p>
        </p:txBody>
      </p:sp>
      <p:sp>
        <p:nvSpPr>
          <p:cNvPr id="3" name="Content Placeholder 2"/>
          <p:cNvSpPr>
            <a:spLocks noGrp="1"/>
          </p:cNvSpPr>
          <p:nvPr>
            <p:ph idx="1"/>
          </p:nvPr>
        </p:nvSpPr>
        <p:spPr/>
        <p:txBody>
          <a:bodyPr/>
          <a:lstStyle/>
          <a:p>
            <a:r>
              <a:rPr lang="en-US" dirty="0" smtClean="0"/>
              <a:t>P. 410</a:t>
            </a:r>
          </a:p>
          <a:p>
            <a:pPr lvl="1"/>
            <a:r>
              <a:rPr lang="en-US" dirty="0" smtClean="0"/>
              <a:t>1984?  Who is Winston Smith and what happened to him?</a:t>
            </a:r>
          </a:p>
          <a:p>
            <a:pPr lvl="1"/>
            <a:r>
              <a:rPr lang="en-US" dirty="0" smtClean="0"/>
              <a:t>What happens here?</a:t>
            </a:r>
          </a:p>
          <a:p>
            <a:pPr lvl="1"/>
            <a:r>
              <a:rPr lang="en-US" dirty="0" smtClean="0"/>
              <a:t>Has the </a:t>
            </a:r>
            <a:r>
              <a:rPr lang="en-US" dirty="0" err="1" smtClean="0"/>
              <a:t>Ticktockman</a:t>
            </a:r>
            <a:r>
              <a:rPr lang="en-US" dirty="0" smtClean="0"/>
              <a:t> won?</a:t>
            </a:r>
          </a:p>
          <a:p>
            <a:pPr lvl="1"/>
            <a:endParaRPr lang="en-US" dirty="0"/>
          </a:p>
          <a:p>
            <a:pPr lvl="1"/>
            <a:endParaRPr lang="en-US" dirty="0"/>
          </a:p>
          <a:p>
            <a:pPr lvl="1"/>
            <a:r>
              <a:rPr lang="en-US" dirty="0" smtClean="0"/>
              <a:t>What about the very end?  What has happened to the </a:t>
            </a:r>
            <a:r>
              <a:rPr lang="en-US" dirty="0" err="1" smtClean="0"/>
              <a:t>Ticktockman</a:t>
            </a:r>
            <a:r>
              <a:rPr lang="en-US" dirty="0" smtClean="0"/>
              <a:t>?</a:t>
            </a:r>
          </a:p>
          <a:p>
            <a:pPr lvl="2"/>
            <a:r>
              <a:rPr lang="en-US" dirty="0" smtClean="0"/>
              <a:t>What does this mean?</a:t>
            </a:r>
            <a:endParaRPr lang="en-US"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Discussion Question</a:t>
            </a:r>
            <a:endParaRPr lang="en-US" dirty="0"/>
          </a:p>
        </p:txBody>
      </p:sp>
      <p:sp>
        <p:nvSpPr>
          <p:cNvPr id="5" name="Content Placeholder 4"/>
          <p:cNvSpPr>
            <a:spLocks noGrp="1"/>
          </p:cNvSpPr>
          <p:nvPr>
            <p:ph idx="1"/>
          </p:nvPr>
        </p:nvSpPr>
        <p:spPr/>
        <p:txBody>
          <a:bodyPr/>
          <a:lstStyle/>
          <a:p>
            <a:r>
              <a:rPr lang="en-US" dirty="0" smtClean="0"/>
              <a:t>What are the different reactions to the Harlequin at different socio-economic levels of society?</a:t>
            </a:r>
            <a:endParaRPr lang="en-US" dirty="0"/>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a:t>
            </a:r>
            <a:endParaRPr lang="en-US" dirty="0"/>
          </a:p>
        </p:txBody>
      </p:sp>
      <p:sp>
        <p:nvSpPr>
          <p:cNvPr id="3" name="Content Placeholder 2"/>
          <p:cNvSpPr>
            <a:spLocks noGrp="1"/>
          </p:cNvSpPr>
          <p:nvPr>
            <p:ph idx="1"/>
          </p:nvPr>
        </p:nvSpPr>
        <p:spPr/>
        <p:txBody>
          <a:bodyPr/>
          <a:lstStyle/>
          <a:p>
            <a:r>
              <a:rPr lang="en-US" dirty="0" smtClean="0"/>
              <a:t>At the end of the section about Marshall </a:t>
            </a:r>
            <a:r>
              <a:rPr lang="en-US" dirty="0" err="1" smtClean="0"/>
              <a:t>Delahanty</a:t>
            </a:r>
            <a:r>
              <a:rPr lang="en-US" dirty="0" smtClean="0"/>
              <a:t>, the author speaks directly to the reader and tells the reader not to laugh and says, “It isn’t funny.” Why do you think the author addresses readers directly?</a:t>
            </a:r>
            <a:endParaRPr lang="en-US" dirty="0"/>
          </a:p>
        </p:txBody>
      </p:sp>
    </p:spTree>
    <p:extLst>
      <p:ext uri="{BB962C8B-B14F-4D97-AF65-F5344CB8AC3E}">
        <p14:creationId xmlns:p14="http://schemas.microsoft.com/office/powerpoint/2010/main" val="258431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Harlequin Game!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may not talk or communicate about the game, in any way</a:t>
            </a:r>
          </a:p>
          <a:p>
            <a:r>
              <a:rPr lang="en-US" dirty="0" smtClean="0"/>
              <a:t>The game will last ten minutes</a:t>
            </a:r>
          </a:p>
          <a:p>
            <a:r>
              <a:rPr lang="en-US" dirty="0"/>
              <a:t>A total of </a:t>
            </a:r>
            <a:r>
              <a:rPr lang="en-US" dirty="0" smtClean="0"/>
              <a:t>thirty </a:t>
            </a:r>
            <a:r>
              <a:rPr lang="en-US" dirty="0"/>
              <a:t>acts of rebellion are required in order to overthrow the government.</a:t>
            </a:r>
          </a:p>
          <a:p>
            <a:r>
              <a:rPr lang="en-US" dirty="0" smtClean="0"/>
              <a:t>You must choose to conform or rebel once every minute (I will tell you when).  To signal whether you conform or rebel, you must hold up the appropriate card and wait for 15 seconds before lowering the card.</a:t>
            </a:r>
          </a:p>
          <a:p>
            <a:r>
              <a:rPr lang="en-US" dirty="0" smtClean="0"/>
              <a:t>With every act of rebellion, you lose ¼ of your total life.</a:t>
            </a:r>
          </a:p>
          <a:p>
            <a:r>
              <a:rPr lang="en-US" dirty="0" smtClean="0"/>
              <a:t>If the government has not been overthrown and you’re alive at the end, you get one piece of candy.</a:t>
            </a:r>
          </a:p>
          <a:p>
            <a:r>
              <a:rPr lang="en-US" dirty="0" smtClean="0"/>
              <a:t>If the government has been overthrown and you’re alive at the end, you get three pieces of candy.</a:t>
            </a:r>
            <a:endParaRPr lang="en-US" dirty="0"/>
          </a:p>
        </p:txBody>
      </p:sp>
    </p:spTree>
    <p:extLst>
      <p:ext uri="{BB962C8B-B14F-4D97-AF65-F5344CB8AC3E}">
        <p14:creationId xmlns:p14="http://schemas.microsoft.com/office/powerpoint/2010/main" val="311707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Introduction</a:t>
            </a:r>
            <a:endParaRPr lang="en-US" dirty="0"/>
          </a:p>
        </p:txBody>
      </p:sp>
      <p:sp>
        <p:nvSpPr>
          <p:cNvPr id="14" name="Content Placeholder 13"/>
          <p:cNvSpPr>
            <a:spLocks noGrp="1"/>
          </p:cNvSpPr>
          <p:nvPr>
            <p:ph idx="1"/>
          </p:nvPr>
        </p:nvSpPr>
        <p:spPr/>
        <p:txBody>
          <a:bodyPr/>
          <a:lstStyle/>
          <a:p>
            <a:r>
              <a:rPr lang="en-US" dirty="0" smtClean="0"/>
              <a:t>How do you define conformity and rebellion?</a:t>
            </a:r>
          </a:p>
          <a:p>
            <a:r>
              <a:rPr lang="en-US" dirty="0" smtClean="0"/>
              <a:t>What are some examples or symbols of those terms?</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Harlan Ellison</a:t>
            </a:r>
            <a:endParaRPr lang="en-US" dirty="0"/>
          </a:p>
        </p:txBody>
      </p:sp>
      <p:sp>
        <p:nvSpPr>
          <p:cNvPr id="3" name="Content Placeholder 2"/>
          <p:cNvSpPr>
            <a:spLocks noGrp="1"/>
          </p:cNvSpPr>
          <p:nvPr>
            <p:ph idx="1"/>
          </p:nvPr>
        </p:nvSpPr>
        <p:spPr/>
        <p:txBody>
          <a:bodyPr/>
          <a:lstStyle/>
          <a:p>
            <a:r>
              <a:rPr lang="en-US" dirty="0" smtClean="0"/>
              <a:t>Cleveland, Ohio in 1934</a:t>
            </a:r>
          </a:p>
          <a:p>
            <a:r>
              <a:rPr lang="en-US" dirty="0" smtClean="0"/>
              <a:t>Named the “20</a:t>
            </a:r>
            <a:r>
              <a:rPr lang="en-US" baseline="30000" dirty="0" smtClean="0"/>
              <a:t>th</a:t>
            </a:r>
            <a:r>
              <a:rPr lang="en-US" dirty="0" smtClean="0"/>
              <a:t> Lewis Carroll” (LA Times) </a:t>
            </a:r>
          </a:p>
          <a:p>
            <a:r>
              <a:rPr lang="en-US" dirty="0" smtClean="0"/>
              <a:t>Writes in the windows of bookstores in front of audiences</a:t>
            </a:r>
          </a:p>
          <a:p>
            <a:r>
              <a:rPr lang="en-US" dirty="0" smtClean="0"/>
              <a:t>Awards: Hugo award, Nebula award, the Bram </a:t>
            </a:r>
            <a:r>
              <a:rPr lang="en-US" dirty="0" err="1" smtClean="0"/>
              <a:t>Stroker</a:t>
            </a:r>
            <a:r>
              <a:rPr lang="en-US" dirty="0" smtClean="0"/>
              <a:t> award </a:t>
            </a:r>
          </a:p>
          <a:p>
            <a:pPr marL="0" indent="0">
              <a:buNone/>
            </a:pPr>
            <a:endParaRPr lang="en-US" dirty="0" smtClean="0"/>
          </a:p>
          <a:p>
            <a:endParaRPr lang="en-US" dirty="0"/>
          </a:p>
        </p:txBody>
      </p:sp>
    </p:spTree>
    <p:extLst>
      <p:ext uri="{BB962C8B-B14F-4D97-AF65-F5344CB8AC3E}">
        <p14:creationId xmlns:p14="http://schemas.microsoft.com/office/powerpoint/2010/main" val="235860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Repent Harlequin</a:t>
            </a:r>
            <a:endParaRPr lang="en-US" dirty="0"/>
          </a:p>
        </p:txBody>
      </p:sp>
      <p:sp>
        <p:nvSpPr>
          <p:cNvPr id="3" name="Content Placeholder 2"/>
          <p:cNvSpPr>
            <a:spLocks noGrp="1"/>
          </p:cNvSpPr>
          <p:nvPr>
            <p:ph idx="1"/>
          </p:nvPr>
        </p:nvSpPr>
        <p:spPr/>
        <p:txBody>
          <a:bodyPr/>
          <a:lstStyle/>
          <a:p>
            <a:r>
              <a:rPr lang="en-US" dirty="0" smtClean="0"/>
              <a:t>Written in 1965</a:t>
            </a:r>
          </a:p>
          <a:p>
            <a:r>
              <a:rPr lang="en-US" dirty="0" smtClean="0"/>
              <a:t>Vietnam War</a:t>
            </a:r>
          </a:p>
          <a:p>
            <a:pPr lvl="1"/>
            <a:r>
              <a:rPr lang="en-US" dirty="0" smtClean="0"/>
              <a:t>US involvement to stop spread of Communism</a:t>
            </a:r>
          </a:p>
          <a:p>
            <a:r>
              <a:rPr lang="en-US" dirty="0" smtClean="0"/>
              <a:t>The counter-culture reaction of the ‘60s</a:t>
            </a:r>
          </a:p>
          <a:p>
            <a:pPr lvl="1"/>
            <a:r>
              <a:rPr lang="en-US" dirty="0" smtClean="0"/>
              <a:t>Challenging societal norms</a:t>
            </a:r>
          </a:p>
          <a:p>
            <a:pPr lvl="1"/>
            <a:r>
              <a:rPr lang="en-US" dirty="0" smtClean="0"/>
              <a:t>Civil Rights Movements</a:t>
            </a:r>
          </a:p>
          <a:p>
            <a:pPr lvl="1"/>
            <a:r>
              <a:rPr lang="en-US" dirty="0" smtClean="0"/>
              <a:t>The Draft </a:t>
            </a:r>
            <a:endParaRPr lang="en-US" dirty="0"/>
          </a:p>
        </p:txBody>
      </p:sp>
    </p:spTree>
    <p:extLst>
      <p:ext uri="{BB962C8B-B14F-4D97-AF65-F5344CB8AC3E}">
        <p14:creationId xmlns:p14="http://schemas.microsoft.com/office/powerpoint/2010/main" val="250862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p:txBody>
          <a:bodyPr/>
          <a:lstStyle/>
          <a:p>
            <a:r>
              <a:rPr lang="en-US" dirty="0" smtClean="0"/>
              <a:t>Why do you think Ellison begins the story with a quotation from Henry David Thoreau’s “Civil Disobedience”?</a:t>
            </a:r>
            <a:endParaRPr lang="en-US" dirty="0"/>
          </a:p>
        </p:txBody>
      </p:sp>
    </p:spTree>
    <p:extLst>
      <p:ext uri="{BB962C8B-B14F-4D97-AF65-F5344CB8AC3E}">
        <p14:creationId xmlns:p14="http://schemas.microsoft.com/office/powerpoint/2010/main" val="306436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403</a:t>
            </a:r>
            <a:endParaRPr lang="en-US" dirty="0"/>
          </a:p>
        </p:txBody>
      </p:sp>
      <p:sp>
        <p:nvSpPr>
          <p:cNvPr id="3" name="Content Placeholder 2"/>
          <p:cNvSpPr>
            <a:spLocks noGrp="1"/>
          </p:cNvSpPr>
          <p:nvPr>
            <p:ph idx="1"/>
          </p:nvPr>
        </p:nvSpPr>
        <p:spPr/>
        <p:txBody>
          <a:bodyPr/>
          <a:lstStyle/>
          <a:p>
            <a:pPr marL="274320" lvl="1">
              <a:spcBef>
                <a:spcPts val="1800"/>
              </a:spcBef>
              <a:buFont typeface="Arial" pitchFamily="34" charset="0"/>
              <a:buChar char="▪"/>
            </a:pPr>
            <a:r>
              <a:rPr lang="en-US" sz="2800" dirty="0"/>
              <a:t>What are some examples of</a:t>
            </a:r>
            <a:r>
              <a:rPr lang="en-US" sz="2800" dirty="0" smtClean="0"/>
              <a:t>:</a:t>
            </a:r>
          </a:p>
          <a:p>
            <a:pPr lvl="1"/>
            <a:r>
              <a:rPr lang="en-US" sz="2400" dirty="0" smtClean="0"/>
              <a:t>Conformity</a:t>
            </a:r>
          </a:p>
          <a:p>
            <a:pPr lvl="1"/>
            <a:r>
              <a:rPr lang="en-US" sz="2400" dirty="0" smtClean="0"/>
              <a:t>Rebellion</a:t>
            </a:r>
          </a:p>
          <a:p>
            <a:r>
              <a:rPr lang="en-US" sz="2800" dirty="0" smtClean="0"/>
              <a:t>What do you notice about the language?</a:t>
            </a:r>
          </a:p>
          <a:p>
            <a:pPr lvl="2"/>
            <a:endParaRPr lang="en-US" dirty="0" smtClean="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of Rebellion.</a:t>
            </a:r>
            <a:endParaRPr lang="en-US" dirty="0"/>
          </a:p>
        </p:txBody>
      </p:sp>
      <p:sp>
        <p:nvSpPr>
          <p:cNvPr id="3" name="Content Placeholder 2"/>
          <p:cNvSpPr>
            <a:spLocks noGrp="1"/>
          </p:cNvSpPr>
          <p:nvPr>
            <p:ph idx="1"/>
          </p:nvPr>
        </p:nvSpPr>
        <p:spPr/>
        <p:txBody>
          <a:bodyPr/>
          <a:lstStyle/>
          <a:p>
            <a:r>
              <a:rPr lang="en-US" dirty="0" smtClean="0"/>
              <a:t>Pg. 403</a:t>
            </a:r>
          </a:p>
          <a:p>
            <a:pPr lvl="1"/>
            <a:r>
              <a:rPr lang="en-US" dirty="0" smtClean="0"/>
              <a:t>What is the harlequin doing?</a:t>
            </a:r>
          </a:p>
          <a:p>
            <a:pPr lvl="1"/>
            <a:r>
              <a:rPr lang="en-US" dirty="0" smtClean="0"/>
              <a:t>Why is he doing it?</a:t>
            </a:r>
          </a:p>
          <a:p>
            <a:pPr marL="274320" lvl="1" indent="0">
              <a:buNone/>
            </a:pPr>
            <a:endParaRPr lang="en-US" dirty="0"/>
          </a:p>
        </p:txBody>
      </p:sp>
    </p:spTree>
    <p:extLst>
      <p:ext uri="{BB962C8B-B14F-4D97-AF65-F5344CB8AC3E}">
        <p14:creationId xmlns:p14="http://schemas.microsoft.com/office/powerpoint/2010/main" val="323547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Conformity</a:t>
            </a:r>
            <a:endParaRPr lang="en-US" dirty="0"/>
          </a:p>
        </p:txBody>
      </p:sp>
      <p:sp>
        <p:nvSpPr>
          <p:cNvPr id="5" name="Content Placeholder 4"/>
          <p:cNvSpPr>
            <a:spLocks noGrp="1"/>
          </p:cNvSpPr>
          <p:nvPr>
            <p:ph idx="1"/>
          </p:nvPr>
        </p:nvSpPr>
        <p:spPr/>
        <p:txBody>
          <a:bodyPr/>
          <a:lstStyle/>
          <a:p>
            <a:r>
              <a:rPr lang="en-US" dirty="0" smtClean="0"/>
              <a:t>Definition: Action in accord with prevailing social standards, attitudes, practices, etc.</a:t>
            </a:r>
          </a:p>
          <a:p>
            <a:r>
              <a:rPr lang="en-US" dirty="0" smtClean="0"/>
              <a:t>Pretty Alice</a:t>
            </a:r>
          </a:p>
          <a:p>
            <a:pPr lvl="1"/>
            <a:r>
              <a:rPr lang="en-US" dirty="0" smtClean="0"/>
              <a:t>P. 406</a:t>
            </a:r>
          </a:p>
          <a:p>
            <a:pPr lvl="2"/>
            <a:r>
              <a:rPr lang="en-US" dirty="0" smtClean="0"/>
              <a:t>Interaction with the Harlequin</a:t>
            </a:r>
            <a:endParaRPr lang="en-US" dirty="0"/>
          </a:p>
          <a:p>
            <a:r>
              <a:rPr lang="en-US" dirty="0" smtClean="0"/>
              <a:t>What are some other examples of conformity?</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525</Words>
  <Application>Microsoft Office PowerPoint</Application>
  <PresentationFormat>Custom</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Consolas</vt:lpstr>
      <vt:lpstr>Corbel</vt:lpstr>
      <vt:lpstr>Chalkboard 16x9</vt:lpstr>
      <vt:lpstr>“Repent, Harlequin!” Said the Ticktockman</vt:lpstr>
      <vt:lpstr>Harlequin Game! </vt:lpstr>
      <vt:lpstr>Introduction</vt:lpstr>
      <vt:lpstr>Harlan Ellison</vt:lpstr>
      <vt:lpstr>Repent Harlequin</vt:lpstr>
      <vt:lpstr>Discussion Question</vt:lpstr>
      <vt:lpstr>Page 403</vt:lpstr>
      <vt:lpstr>The Beginning of Rebellion.</vt:lpstr>
      <vt:lpstr>Conformity</vt:lpstr>
      <vt:lpstr>The Final Confrontation</vt:lpstr>
      <vt:lpstr>Did Alice conform or rebel?</vt:lpstr>
      <vt:lpstr>Structure of the text</vt:lpstr>
      <vt:lpstr>Closing Thoughts </vt:lpstr>
      <vt:lpstr>Discussion Question</vt:lpstr>
      <vt:lpstr>Discussion Question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2013-11-21T22:47:58Z</dcterms:created>
  <dcterms:modified xsi:type="dcterms:W3CDTF">2013-12-17T20:48:39Z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